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82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0880B-296B-4F29-9671-CF50B8572450}" v="5" dt="2022-09-04T12:53:29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w" userId="ba9767dfe61655b3" providerId="LiveId" clId="{68E0880B-296B-4F29-9671-CF50B8572450}"/>
    <pc:docChg chg="undo custSel modSld">
      <pc:chgData name="s w" userId="ba9767dfe61655b3" providerId="LiveId" clId="{68E0880B-296B-4F29-9671-CF50B8572450}" dt="2022-09-05T04:55:04.973" v="78" actId="1035"/>
      <pc:docMkLst>
        <pc:docMk/>
      </pc:docMkLst>
      <pc:sldChg chg="modSp mod">
        <pc:chgData name="s w" userId="ba9767dfe61655b3" providerId="LiveId" clId="{68E0880B-296B-4F29-9671-CF50B8572450}" dt="2022-09-04T10:22:22.117" v="11" actId="1076"/>
        <pc:sldMkLst>
          <pc:docMk/>
          <pc:sldMk cId="0" sldId="260"/>
        </pc:sldMkLst>
        <pc:spChg chg="mod">
          <ac:chgData name="s w" userId="ba9767dfe61655b3" providerId="LiveId" clId="{68E0880B-296B-4F29-9671-CF50B8572450}" dt="2022-09-04T10:22:22.117" v="11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s w" userId="ba9767dfe61655b3" providerId="LiveId" clId="{68E0880B-296B-4F29-9671-CF50B8572450}" dt="2022-09-04T10:22:22.117" v="11" actId="1076"/>
          <ac:spMkLst>
            <pc:docMk/>
            <pc:sldMk cId="0" sldId="260"/>
            <ac:spMk id="18" creationId="{00000000-0000-0000-0000-000000000000}"/>
          </ac:spMkLst>
        </pc:spChg>
        <pc:grpChg chg="mod">
          <ac:chgData name="s w" userId="ba9767dfe61655b3" providerId="LiveId" clId="{68E0880B-296B-4F29-9671-CF50B8572450}" dt="2022-09-04T10:22:22.117" v="11" actId="1076"/>
          <ac:grpSpMkLst>
            <pc:docMk/>
            <pc:sldMk cId="0" sldId="260"/>
            <ac:grpSpMk id="1002" creationId="{00000000-0000-0000-0000-000000000000}"/>
          </ac:grpSpMkLst>
        </pc:grpChg>
        <pc:grpChg chg="mod">
          <ac:chgData name="s w" userId="ba9767dfe61655b3" providerId="LiveId" clId="{68E0880B-296B-4F29-9671-CF50B8572450}" dt="2022-09-04T10:22:22.117" v="11" actId="1076"/>
          <ac:grpSpMkLst>
            <pc:docMk/>
            <pc:sldMk cId="0" sldId="260"/>
            <ac:grpSpMk id="1003" creationId="{00000000-0000-0000-0000-000000000000}"/>
          </ac:grpSpMkLst>
        </pc:grpChg>
        <pc:grpChg chg="mod">
          <ac:chgData name="s w" userId="ba9767dfe61655b3" providerId="LiveId" clId="{68E0880B-296B-4F29-9671-CF50B8572450}" dt="2022-09-04T10:22:22.117" v="11" actId="1076"/>
          <ac:grpSpMkLst>
            <pc:docMk/>
            <pc:sldMk cId="0" sldId="260"/>
            <ac:grpSpMk id="1004" creationId="{00000000-0000-0000-0000-000000000000}"/>
          </ac:grpSpMkLst>
        </pc:grpChg>
        <pc:grpChg chg="mod">
          <ac:chgData name="s w" userId="ba9767dfe61655b3" providerId="LiveId" clId="{68E0880B-296B-4F29-9671-CF50B8572450}" dt="2022-09-04T10:22:22.117" v="11" actId="1076"/>
          <ac:grpSpMkLst>
            <pc:docMk/>
            <pc:sldMk cId="0" sldId="260"/>
            <ac:grpSpMk id="1005" creationId="{00000000-0000-0000-0000-000000000000}"/>
          </ac:grpSpMkLst>
        </pc:grpChg>
      </pc:sldChg>
      <pc:sldChg chg="addSp delSp modSp mod">
        <pc:chgData name="s w" userId="ba9767dfe61655b3" providerId="LiveId" clId="{68E0880B-296B-4F29-9671-CF50B8572450}" dt="2022-09-05T04:55:04.973" v="78" actId="1035"/>
        <pc:sldMkLst>
          <pc:docMk/>
          <pc:sldMk cId="0" sldId="263"/>
        </pc:sldMkLst>
        <pc:grpChg chg="mod">
          <ac:chgData name="s w" userId="ba9767dfe61655b3" providerId="LiveId" clId="{68E0880B-296B-4F29-9671-CF50B8572450}" dt="2022-09-05T04:55:04.973" v="78" actId="1035"/>
          <ac:grpSpMkLst>
            <pc:docMk/>
            <pc:sldMk cId="0" sldId="263"/>
            <ac:grpSpMk id="1002" creationId="{00000000-0000-0000-0000-000000000000}"/>
          </ac:grpSpMkLst>
        </pc:grpChg>
        <pc:grpChg chg="del">
          <ac:chgData name="s w" userId="ba9767dfe61655b3" providerId="LiveId" clId="{68E0880B-296B-4F29-9671-CF50B8572450}" dt="2022-09-04T12:46:58.034" v="12" actId="478"/>
          <ac:grpSpMkLst>
            <pc:docMk/>
            <pc:sldMk cId="0" sldId="263"/>
            <ac:grpSpMk id="1003" creationId="{00000000-0000-0000-0000-000000000000}"/>
          </ac:grpSpMkLst>
        </pc:grpChg>
        <pc:picChg chg="add mod">
          <ac:chgData name="s w" userId="ba9767dfe61655b3" providerId="LiveId" clId="{68E0880B-296B-4F29-9671-CF50B8572450}" dt="2022-09-04T12:47:55.972" v="47" actId="1076"/>
          <ac:picMkLst>
            <pc:docMk/>
            <pc:sldMk cId="0" sldId="263"/>
            <ac:picMk id="4" creationId="{7BF48973-1C8B-BE74-DD72-B501694D0FAA}"/>
          </ac:picMkLst>
        </pc:picChg>
        <pc:picChg chg="add mod">
          <ac:chgData name="s w" userId="ba9767dfe61655b3" providerId="LiveId" clId="{68E0880B-296B-4F29-9671-CF50B8572450}" dt="2022-09-04T12:47:42.746" v="38" actId="1076"/>
          <ac:picMkLst>
            <pc:docMk/>
            <pc:sldMk cId="0" sldId="263"/>
            <ac:picMk id="8" creationId="{3E4EB20B-5B59-809A-72D5-C98A1E795D8B}"/>
          </ac:picMkLst>
        </pc:picChg>
        <pc:picChg chg="del topLvl">
          <ac:chgData name="s w" userId="ba9767dfe61655b3" providerId="LiveId" clId="{68E0880B-296B-4F29-9671-CF50B8572450}" dt="2022-09-04T12:46:58.034" v="12" actId="478"/>
          <ac:picMkLst>
            <pc:docMk/>
            <pc:sldMk cId="0" sldId="263"/>
            <ac:picMk id="10" creationId="{00000000-0000-0000-0000-000000000000}"/>
          </ac:picMkLst>
        </pc:picChg>
        <pc:picChg chg="add mod">
          <ac:chgData name="s w" userId="ba9767dfe61655b3" providerId="LiveId" clId="{68E0880B-296B-4F29-9671-CF50B8572450}" dt="2022-09-04T12:49:21.068" v="61" actId="1076"/>
          <ac:picMkLst>
            <pc:docMk/>
            <pc:sldMk cId="0" sldId="263"/>
            <ac:picMk id="11" creationId="{4D29593C-CE7B-F80A-63DB-9251E40D44DF}"/>
          </ac:picMkLst>
        </pc:picChg>
        <pc:picChg chg="add mod">
          <ac:chgData name="s w" userId="ba9767dfe61655b3" providerId="LiveId" clId="{68E0880B-296B-4F29-9671-CF50B8572450}" dt="2022-09-04T12:47:44.579" v="39" actId="1076"/>
          <ac:picMkLst>
            <pc:docMk/>
            <pc:sldMk cId="0" sldId="263"/>
            <ac:picMk id="15" creationId="{4F17929D-5C25-0661-47B0-B5836CB4D52F}"/>
          </ac:picMkLst>
        </pc:picChg>
        <pc:picChg chg="add mod">
          <ac:chgData name="s w" userId="ba9767dfe61655b3" providerId="LiveId" clId="{68E0880B-296B-4F29-9671-CF50B8572450}" dt="2022-09-04T12:47:45.905" v="40" actId="1076"/>
          <ac:picMkLst>
            <pc:docMk/>
            <pc:sldMk cId="0" sldId="263"/>
            <ac:picMk id="18" creationId="{3D5E6E39-EE2F-518F-CBE3-82CA1C1AA6D5}"/>
          </ac:picMkLst>
        </pc:picChg>
        <pc:picChg chg="add mod">
          <ac:chgData name="s w" userId="ba9767dfe61655b3" providerId="LiveId" clId="{68E0880B-296B-4F29-9671-CF50B8572450}" dt="2022-09-04T12:48:08.602" v="54" actId="1076"/>
          <ac:picMkLst>
            <pc:docMk/>
            <pc:sldMk cId="0" sldId="263"/>
            <ac:picMk id="20" creationId="{E76BD7CA-BFC4-4FAD-D604-EEC95A16C8F3}"/>
          </ac:picMkLst>
        </pc:picChg>
        <pc:picChg chg="add mod">
          <ac:chgData name="s w" userId="ba9767dfe61655b3" providerId="LiveId" clId="{68E0880B-296B-4F29-9671-CF50B8572450}" dt="2022-09-04T12:47:59.022" v="49" actId="1076"/>
          <ac:picMkLst>
            <pc:docMk/>
            <pc:sldMk cId="0" sldId="263"/>
            <ac:picMk id="22" creationId="{C68C7D82-BE0C-54A8-B5C7-E2F8096A9706}"/>
          </ac:picMkLst>
        </pc:picChg>
        <pc:picChg chg="add mod">
          <ac:chgData name="s w" userId="ba9767dfe61655b3" providerId="LiveId" clId="{68E0880B-296B-4F29-9671-CF50B8572450}" dt="2022-09-04T12:48:01.919" v="51" actId="1076"/>
          <ac:picMkLst>
            <pc:docMk/>
            <pc:sldMk cId="0" sldId="263"/>
            <ac:picMk id="24" creationId="{4466CD5A-F40E-5064-0827-8855EE5E67FE}"/>
          </ac:picMkLst>
        </pc:picChg>
        <pc:picChg chg="add mod">
          <ac:chgData name="s w" userId="ba9767dfe61655b3" providerId="LiveId" clId="{68E0880B-296B-4F29-9671-CF50B8572450}" dt="2022-09-04T12:48:27.722" v="60" actId="1076"/>
          <ac:picMkLst>
            <pc:docMk/>
            <pc:sldMk cId="0" sldId="263"/>
            <ac:picMk id="26" creationId="{F14AA6BF-89E5-5330-F7AC-E23E0961D21D}"/>
          </ac:picMkLst>
        </pc:picChg>
      </pc:sldChg>
      <pc:sldChg chg="addSp modSp mod">
        <pc:chgData name="s w" userId="ba9767dfe61655b3" providerId="LiveId" clId="{68E0880B-296B-4F29-9671-CF50B8572450}" dt="2022-09-04T12:53:33.559" v="75" actId="1076"/>
        <pc:sldMkLst>
          <pc:docMk/>
          <pc:sldMk cId="0" sldId="269"/>
        </pc:sldMkLst>
        <pc:spChg chg="add mod">
          <ac:chgData name="s w" userId="ba9767dfe61655b3" providerId="LiveId" clId="{68E0880B-296B-4F29-9671-CF50B8572450}" dt="2022-09-04T12:53:13.227" v="69" actId="1076"/>
          <ac:spMkLst>
            <pc:docMk/>
            <pc:sldMk cId="0" sldId="269"/>
            <ac:spMk id="2" creationId="{5C1B7665-26EE-CEE0-A83E-9A4F373EC67E}"/>
          </ac:spMkLst>
        </pc:spChg>
        <pc:spChg chg="add mod">
          <ac:chgData name="s w" userId="ba9767dfe61655b3" providerId="LiveId" clId="{68E0880B-296B-4F29-9671-CF50B8572450}" dt="2022-09-04T12:53:21.500" v="71" actId="1076"/>
          <ac:spMkLst>
            <pc:docMk/>
            <pc:sldMk cId="0" sldId="269"/>
            <ac:spMk id="4" creationId="{B9DE50DD-3D7C-9E48-1901-10320D4D94BA}"/>
          </ac:spMkLst>
        </pc:spChg>
        <pc:spChg chg="add mod">
          <ac:chgData name="s w" userId="ba9767dfe61655b3" providerId="LiveId" clId="{68E0880B-296B-4F29-9671-CF50B8572450}" dt="2022-09-04T12:53:29.212" v="73" actId="1076"/>
          <ac:spMkLst>
            <pc:docMk/>
            <pc:sldMk cId="0" sldId="269"/>
            <ac:spMk id="5" creationId="{00FB9BF7-2CB9-4FCE-AE55-F3034A13890D}"/>
          </ac:spMkLst>
        </pc:spChg>
        <pc:spChg chg="add mod">
          <ac:chgData name="s w" userId="ba9767dfe61655b3" providerId="LiveId" clId="{68E0880B-296B-4F29-9671-CF50B8572450}" dt="2022-09-04T12:53:33.559" v="75" actId="1076"/>
          <ac:spMkLst>
            <pc:docMk/>
            <pc:sldMk cId="0" sldId="269"/>
            <ac:spMk id="7" creationId="{5005B90E-0DFB-D72C-FD4A-0680EF4C0B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0" Type="http://schemas.openxmlformats.org/officeDocument/2006/relationships/image" Target="../media/image35.jpg"/><Relationship Id="rId4" Type="http://schemas.openxmlformats.org/officeDocument/2006/relationships/image" Target="../media/image30.png"/><Relationship Id="rId9" Type="http://schemas.openxmlformats.org/officeDocument/2006/relationships/image" Target="../media/image34.jp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6110" y="4758517"/>
            <a:ext cx="7123384" cy="3300825"/>
            <a:chOff x="5596110" y="4758517"/>
            <a:chExt cx="7123384" cy="3300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10" y="4758517"/>
              <a:ext cx="7123384" cy="33008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07311" y="2153971"/>
            <a:ext cx="9100989" cy="1969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400" kern="0" spc="-300" dirty="0">
                <a:solidFill>
                  <a:srgbClr val="C2C2C2"/>
                </a:solidFill>
                <a:latin typeface="netmarble Bold" pitchFamily="34" charset="0"/>
                <a:cs typeface="netmarble Bold" pitchFamily="34" charset="0"/>
              </a:rPr>
              <a:t>텀블캣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254840" y="3142971"/>
            <a:ext cx="11805930" cy="2039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600" kern="0" spc="-5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TUMBLCAT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4608643" y="4467781"/>
            <a:ext cx="9098315" cy="436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TIS TEAM PROJECT 2022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00315" y="8597476"/>
            <a:ext cx="462299" cy="462299"/>
            <a:chOff x="8000315" y="8597476"/>
            <a:chExt cx="462299" cy="4622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315" y="8597476"/>
              <a:ext cx="462299" cy="46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0344" y="8597476"/>
            <a:ext cx="462299" cy="462299"/>
            <a:chOff x="8330344" y="8597476"/>
            <a:chExt cx="462299" cy="462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30344" y="8597476"/>
              <a:ext cx="462299" cy="462299"/>
              <a:chOff x="8330344" y="8597476"/>
              <a:chExt cx="462299" cy="46229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30344" y="8597476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423900" y="8691032"/>
              <a:ext cx="275186" cy="275186"/>
              <a:chOff x="8423900" y="8691032"/>
              <a:chExt cx="275186" cy="2751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23900" y="8691032"/>
                <a:ext cx="275186" cy="275186"/>
              </a:xfrm>
              <a:prstGeom prst="rect">
                <a:avLst/>
              </a:prstGeom>
            </p:spPr>
          </p:pic>
        </p:grpSp>
      </p:grpSp>
      <p:sp>
        <p:nvSpPr>
          <p:cNvPr id="19" name="Object 19"/>
          <p:cNvSpPr txBox="1"/>
          <p:nvPr/>
        </p:nvSpPr>
        <p:spPr>
          <a:xfrm>
            <a:off x="8877619" y="8626895"/>
            <a:ext cx="1884948" cy="631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494949"/>
                </a:solidFill>
                <a:latin typeface="S-Core Dream 7 ExtraBold" pitchFamily="34" charset="0"/>
                <a:cs typeface="S-Core Dream 7 ExtraBold" pitchFamily="34" charset="0"/>
              </a:rPr>
              <a:t>2조 JOY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7556" y="3566265"/>
            <a:ext cx="6347676" cy="2946644"/>
            <a:chOff x="1817556" y="3566265"/>
            <a:chExt cx="6347676" cy="29466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556" y="3566265"/>
              <a:ext cx="6347676" cy="29466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1480" y="3682230"/>
            <a:ext cx="6093425" cy="2705625"/>
            <a:chOff x="1941480" y="3682230"/>
            <a:chExt cx="6093425" cy="2705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1480" y="3682230"/>
              <a:ext cx="6093425" cy="27056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11152947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Spring vs. Spring Boot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2238" y="3691511"/>
            <a:ext cx="6030637" cy="2573090"/>
            <a:chOff x="1962238" y="3691511"/>
            <a:chExt cx="6030637" cy="25730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62238" y="3691511"/>
              <a:ext cx="6030637" cy="2573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9174" y="3566265"/>
            <a:ext cx="6402754" cy="2946644"/>
            <a:chOff x="10079174" y="3566265"/>
            <a:chExt cx="6402754" cy="29466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79174" y="3566265"/>
              <a:ext cx="6402754" cy="2946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9315" y="3707199"/>
            <a:ext cx="6070526" cy="2680656"/>
            <a:chOff x="10229315" y="3707199"/>
            <a:chExt cx="6070526" cy="26806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29315" y="3707199"/>
              <a:ext cx="6070526" cy="26806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8676" y="3798601"/>
            <a:ext cx="4911805" cy="2579730"/>
            <a:chOff x="10808676" y="3798601"/>
            <a:chExt cx="4911805" cy="2579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8676" y="3798601"/>
              <a:ext cx="4911805" cy="257973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080545" y="6886375"/>
            <a:ext cx="8410227" cy="13109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초기 dependency나 bean 설정이 매우 복잡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오류가 매우 많이 남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0211639" y="6886375"/>
            <a:ext cx="9158819" cy="13109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초기 설정을 자동화해서 시간을 획기적으로 단축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흥미를 잃지 않는 데 도움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3853" y="3389354"/>
            <a:ext cx="4931762" cy="4931762"/>
            <a:chOff x="10763853" y="3389354"/>
            <a:chExt cx="4931762" cy="4931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3853" y="3389354"/>
              <a:ext cx="4931762" cy="4931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6248" y="3389354"/>
            <a:ext cx="4931762" cy="4931762"/>
            <a:chOff x="3146248" y="3389354"/>
            <a:chExt cx="4931762" cy="4931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6248" y="3389354"/>
              <a:ext cx="4931762" cy="493176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11152947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Maven vs. Gradle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034295" y="5672978"/>
            <a:ext cx="4774810" cy="199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스프링에서 활용한 </a:t>
            </a:r>
          </a:p>
          <a:p>
            <a:r>
              <a:rPr lang="en-US" sz="24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pom.xml 작성하는 방식</a:t>
            </a:r>
          </a:p>
          <a:p>
            <a:r>
              <a:rPr lang="en-US" sz="24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Dependency 태그 활용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464631" y="5672978"/>
            <a:ext cx="5336616" cy="199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Maven보다 나중에 개발됨</a:t>
            </a:r>
          </a:p>
          <a:p>
            <a:r>
              <a:rPr lang="en-US" sz="24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기능도 더 좋고 </a:t>
            </a:r>
          </a:p>
          <a:p>
            <a:r>
              <a:rPr lang="en-US" sz="2400" kern="0" spc="-1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설정하는 방식이 편리함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라이브러리 빌드 도구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4565621" y="4499862"/>
            <a:ext cx="3139524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FFFFFF"/>
                </a:solidFill>
                <a:latin typeface="netmarble Bold" pitchFamily="34" charset="0"/>
                <a:cs typeface="netmarble Bold" pitchFamily="34" charset="0"/>
              </a:rPr>
              <a:t>Maven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2183226" y="4499862"/>
            <a:ext cx="3139524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FFFFFF"/>
                </a:solidFill>
                <a:latin typeface="netmarble Bold" pitchFamily="34" charset="0"/>
                <a:cs typeface="netmarble Bold" pitchFamily="34" charset="0"/>
              </a:rPr>
              <a:t>Gradle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305" y="1054571"/>
            <a:ext cx="11152947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Maven vs. Gradle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라이브러리 빌드 도구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4661" y="3027049"/>
            <a:ext cx="5826942" cy="6520995"/>
            <a:chOff x="2774661" y="3027049"/>
            <a:chExt cx="5826942" cy="6520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4661" y="3027049"/>
              <a:ext cx="5826942" cy="6520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9088" y="4884403"/>
            <a:ext cx="8273080" cy="2806287"/>
            <a:chOff x="9129088" y="4884403"/>
            <a:chExt cx="8273080" cy="2806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9088" y="4884403"/>
              <a:ext cx="8273080" cy="2806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3086" y="2141235"/>
            <a:ext cx="11599542" cy="7382952"/>
            <a:chOff x="3343086" y="2141235"/>
            <a:chExt cx="11599542" cy="7382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3086" y="2141235"/>
              <a:ext cx="11599542" cy="7382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66305" y="1054571"/>
            <a:ext cx="9497143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Database ERD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Database ERD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6308" y="2659158"/>
            <a:ext cx="11933018" cy="6995732"/>
            <a:chOff x="1166308" y="2659158"/>
            <a:chExt cx="11933018" cy="69957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308" y="2659158"/>
              <a:ext cx="11933018" cy="699573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581238" y="2659162"/>
            <a:ext cx="5667864" cy="6262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메인 테이블</a:t>
            </a:r>
          </a:p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1. 계정</a:t>
            </a:r>
          </a:p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2. 프로젝트</a:t>
            </a:r>
          </a:p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3. 후원자</a:t>
            </a:r>
          </a:p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4. 리워드</a:t>
            </a:r>
            <a:endParaRPr lang="en-US" dirty="0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5C1B7665-26EE-CEE0-A83E-9A4F373EC67E}"/>
              </a:ext>
            </a:extLst>
          </p:cNvPr>
          <p:cNvSpPr/>
          <p:nvPr/>
        </p:nvSpPr>
        <p:spPr>
          <a:xfrm>
            <a:off x="1775867" y="4686300"/>
            <a:ext cx="2438400" cy="762000"/>
          </a:xfrm>
          <a:prstGeom prst="frame">
            <a:avLst/>
          </a:prstGeom>
          <a:solidFill>
            <a:srgbClr val="E5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B9DE50DD-3D7C-9E48-1901-10320D4D94BA}"/>
              </a:ext>
            </a:extLst>
          </p:cNvPr>
          <p:cNvSpPr/>
          <p:nvPr/>
        </p:nvSpPr>
        <p:spPr>
          <a:xfrm>
            <a:off x="5181600" y="4686300"/>
            <a:ext cx="2438400" cy="762000"/>
          </a:xfrm>
          <a:prstGeom prst="frame">
            <a:avLst/>
          </a:prstGeom>
          <a:solidFill>
            <a:srgbClr val="E5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00FB9BF7-2CB9-4FCE-AE55-F3034A13890D}"/>
              </a:ext>
            </a:extLst>
          </p:cNvPr>
          <p:cNvSpPr/>
          <p:nvPr/>
        </p:nvSpPr>
        <p:spPr>
          <a:xfrm>
            <a:off x="9220200" y="5409539"/>
            <a:ext cx="2438400" cy="762000"/>
          </a:xfrm>
          <a:prstGeom prst="frame">
            <a:avLst/>
          </a:prstGeom>
          <a:solidFill>
            <a:srgbClr val="E5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5005B90E-0DFB-D72C-FD4A-0680EF4C0B75}"/>
              </a:ext>
            </a:extLst>
          </p:cNvPr>
          <p:cNvSpPr/>
          <p:nvPr/>
        </p:nvSpPr>
        <p:spPr>
          <a:xfrm>
            <a:off x="8839200" y="7734300"/>
            <a:ext cx="2438400" cy="762000"/>
          </a:xfrm>
          <a:prstGeom prst="frame">
            <a:avLst/>
          </a:prstGeom>
          <a:solidFill>
            <a:srgbClr val="E52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Table Design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42698" y="3233589"/>
            <a:ext cx="11800318" cy="4858512"/>
            <a:chOff x="3242698" y="3233589"/>
            <a:chExt cx="11800318" cy="48585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2698" y="3233589"/>
              <a:ext cx="11800318" cy="48585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9571" y="2477886"/>
            <a:ext cx="8350100" cy="1133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테이블 설계서</a:t>
            </a:r>
          </a:p>
          <a:p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940937" y="8546494"/>
            <a:ext cx="12605760" cy="13109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사용자 계정은 관리자/회원 권한 테이블을 만들어 구분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프로젝트 테이블은 프로젝트가 생성될 때마다 1개의 레코드 생성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Table Design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65381" y="3219820"/>
            <a:ext cx="12354953" cy="4858512"/>
            <a:chOff x="2965381" y="3219820"/>
            <a:chExt cx="12354953" cy="485851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5381" y="3219820"/>
              <a:ext cx="12354953" cy="485851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9571" y="2477886"/>
            <a:ext cx="8350100" cy="1133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테이블 설계서</a:t>
            </a:r>
          </a:p>
          <a:p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053943" y="8344203"/>
            <a:ext cx="15266741" cy="1992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프로젝트 대표 이미지 테이블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프로젝트 시작일/종료일 지정 가능하므로 프로젝트 상태 알려주는 status테이블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창작자가 진행상황 알려주는 update 텍스트 테이블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Table Design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8648" y="3233589"/>
            <a:ext cx="14228418" cy="4509900"/>
            <a:chOff x="2028648" y="3233589"/>
            <a:chExt cx="14228418" cy="45099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8648" y="3233589"/>
              <a:ext cx="14228418" cy="45099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89571" y="2477886"/>
            <a:ext cx="8350100" cy="1133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테이블 설계서</a:t>
            </a:r>
          </a:p>
          <a:p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835922" y="8371739"/>
            <a:ext cx="12920807" cy="13109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후원할 때마다 레코드 생성되는 후원자 테이블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프로젝트 후원 시 금액대에 따라 받는 선물 저장하는 리워드 테이블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6305" y="1054571"/>
            <a:ext cx="9497143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Package  Design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패키지 설계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412763" y="4277949"/>
            <a:ext cx="6171429" cy="4179226"/>
            <a:chOff x="2412763" y="4277949"/>
            <a:chExt cx="6171429" cy="41792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2763" y="4277949"/>
              <a:ext cx="6171429" cy="4179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9079" y="3281848"/>
            <a:ext cx="4876557" cy="6171429"/>
            <a:chOff x="10519079" y="3281848"/>
            <a:chExt cx="487655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9079" y="3281848"/>
              <a:ext cx="4876557" cy="617142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33241" y="3387106"/>
            <a:ext cx="2595707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494949"/>
                </a:solidFill>
                <a:latin typeface="netmarble Bold" pitchFamily="34" charset="0"/>
                <a:cs typeface="netmarble Bold" pitchFamily="34" charset="0"/>
              </a:rPr>
              <a:t>계층형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1857135" y="2477886"/>
            <a:ext cx="3300668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494949"/>
                </a:solidFill>
                <a:latin typeface="netmarble Bold" pitchFamily="34" charset="0"/>
                <a:cs typeface="netmarble Bold" pitchFamily="34" charset="0"/>
              </a:rPr>
              <a:t>도메인형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3843" y="1209083"/>
            <a:ext cx="11152947" cy="13982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Package Design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패키지 설계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613" y="3040818"/>
            <a:ext cx="7935244" cy="3085714"/>
            <a:chOff x="1207613" y="3040818"/>
            <a:chExt cx="7935244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613" y="3040818"/>
              <a:ext cx="7935244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843" y="6429458"/>
            <a:ext cx="7949014" cy="3085714"/>
            <a:chOff x="1193843" y="6429458"/>
            <a:chExt cx="7949014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843" y="6429458"/>
              <a:ext cx="7949014" cy="30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27927" y="1586695"/>
            <a:ext cx="5211685" cy="7928478"/>
            <a:chOff x="11327927" y="1586695"/>
            <a:chExt cx="5211685" cy="79284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27927" y="1586695"/>
              <a:ext cx="5211685" cy="7928478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748571" y="3671642"/>
            <a:ext cx="10320855" cy="2736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계층형</a:t>
            </a:r>
          </a:p>
          <a:p>
            <a:endParaRPr lang="en-US" sz="2400" kern="0" spc="-100" dirty="0">
              <a:solidFill>
                <a:srgbClr val="494949"/>
              </a:solidFill>
              <a:latin typeface="S-Core Dream 6 Bold" pitchFamily="34" charset="0"/>
              <a:cs typeface="S-Core Dream 6 Bold" pitchFamily="34" charset="0"/>
            </a:endParaRP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전체적인 구조 파악하기 좋음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특정 디렉토리에 클래스가 너무 많이 모임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748571" y="6860629"/>
            <a:ext cx="10320855" cy="33350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도메인형</a:t>
            </a:r>
          </a:p>
          <a:p>
            <a:endParaRPr lang="en-US" sz="2400" kern="0" spc="-100" dirty="0">
              <a:solidFill>
                <a:srgbClr val="494949"/>
              </a:solidFill>
              <a:latin typeface="S-Core Dream 6 Bold" pitchFamily="34" charset="0"/>
              <a:cs typeface="S-Core Dream 6 Bold" pitchFamily="34" charset="0"/>
            </a:endParaRP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프로젝트를 이해하고 있어야 구조를 파악하기 쉬움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관련 코드들이 응집되어 있어 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  맥락에 따라 이해하고 개발하기가 좋음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9571" y="1073257"/>
            <a:ext cx="8618601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Table Of Contents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9571" y="2477886"/>
            <a:ext cx="8350100" cy="1154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목차</a:t>
            </a:r>
          </a:p>
          <a:p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2346901" y="3342597"/>
            <a:ext cx="3230351" cy="3230351"/>
            <a:chOff x="2346901" y="3342597"/>
            <a:chExt cx="3230351" cy="323035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01" y="3342597"/>
              <a:ext cx="3230351" cy="3230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58365" y="3338236"/>
            <a:ext cx="3277061" cy="3277061"/>
            <a:chOff x="7258365" y="3338236"/>
            <a:chExt cx="3277061" cy="32770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365" y="3338236"/>
              <a:ext cx="3277061" cy="3277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59263" y="4957772"/>
            <a:ext cx="3106970" cy="3106970"/>
            <a:chOff x="4859263" y="4957772"/>
            <a:chExt cx="3106970" cy="31069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59263" y="4957772"/>
              <a:ext cx="3106970" cy="3106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99687" y="3342597"/>
            <a:ext cx="3272701" cy="3272701"/>
            <a:chOff x="12399687" y="3342597"/>
            <a:chExt cx="3272701" cy="32727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99687" y="3342597"/>
              <a:ext cx="3272701" cy="3272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72935" y="4957772"/>
            <a:ext cx="3162436" cy="3162436"/>
            <a:chOff x="9872935" y="4957772"/>
            <a:chExt cx="3162436" cy="31624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2935" y="4957772"/>
              <a:ext cx="3162436" cy="316243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361408" y="4321327"/>
            <a:ext cx="3070976" cy="1706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300" kern="0" spc="-4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3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7156052" y="5063943"/>
            <a:ext cx="3481687" cy="82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/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테이블 설계서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4343953" y="5754363"/>
            <a:ext cx="4137590" cy="1665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300" kern="0" spc="-400" dirty="0">
                <a:solidFill>
                  <a:srgbClr val="E52827"/>
                </a:solidFill>
                <a:latin typeface="S-Core Dream 6 Bold" pitchFamily="34" charset="0"/>
                <a:cs typeface="S-Core Dream 6 Bold" pitchFamily="34" charset="0"/>
              </a:rPr>
              <a:t>2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0423840" y="6493495"/>
            <a:ext cx="2060627" cy="82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/>
          </a:p>
          <a:p>
            <a:pPr algn="ctr"/>
            <a:r>
              <a:rPr lang="en-US" sz="1600" dirty="0">
                <a:solidFill>
                  <a:srgbClr val="E52827"/>
                </a:solidFill>
                <a:latin typeface="S-Core Dream 5 Medium" pitchFamily="34" charset="0"/>
                <a:cs typeface="S-Core Dream 5 Medium" pitchFamily="34" charset="0"/>
              </a:rPr>
              <a:t>DB ERD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9614210" y="5754363"/>
            <a:ext cx="3679886" cy="1665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300" kern="0" spc="-400" dirty="0">
                <a:solidFill>
                  <a:srgbClr val="E52827"/>
                </a:solidFill>
                <a:latin typeface="S-Core Dream 6 Bold" pitchFamily="34" charset="0"/>
                <a:cs typeface="S-Core Dream 6 Bold" pitchFamily="34" charset="0"/>
              </a:rPr>
              <a:t>4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5393373" y="6508711"/>
            <a:ext cx="2060627" cy="8277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/>
          </a:p>
          <a:p>
            <a:pPr algn="ctr"/>
            <a:r>
              <a:rPr lang="en-US" sz="1600" dirty="0">
                <a:solidFill>
                  <a:srgbClr val="E52827"/>
                </a:solidFill>
                <a:latin typeface="S-Core Dream 5 Medium" pitchFamily="34" charset="0"/>
                <a:cs typeface="S-Core Dream 5 Medium" pitchFamily="34" charset="0"/>
              </a:rPr>
              <a:t>개발 툴 환경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2244438" y="4321327"/>
            <a:ext cx="3347088" cy="1665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300" kern="0" spc="-4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1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2887667" y="4957772"/>
            <a:ext cx="2060627" cy="1371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/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프로젝트 및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팀원 소개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11348073" y="4402626"/>
            <a:ext cx="5375930" cy="1665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300" kern="0" spc="-4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5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13005725" y="5109308"/>
            <a:ext cx="2060627" cy="1255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/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액션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다이어그램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Action Diagram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액션 다이어그램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8808003" y="487637"/>
            <a:ext cx="6703973" cy="8985486"/>
            <a:chOff x="8808003" y="487637"/>
            <a:chExt cx="6703973" cy="89854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8003" y="487637"/>
              <a:ext cx="6703973" cy="898548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2977729" y="4776443"/>
            <a:ext cx="5667864" cy="2379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창작자 입장</a:t>
            </a:r>
          </a:p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프로젝트 만들기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99240" y="4866624"/>
            <a:ext cx="1406167" cy="1406167"/>
            <a:chOff x="1399240" y="4866624"/>
            <a:chExt cx="1406167" cy="14061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240" y="4866624"/>
              <a:ext cx="1406167" cy="1406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345" y="4866629"/>
            <a:ext cx="1406167" cy="1406167"/>
            <a:chOff x="1419345" y="4866629"/>
            <a:chExt cx="1406167" cy="1406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345" y="4866629"/>
              <a:ext cx="1406167" cy="1406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Action Diagram</a:t>
            </a:r>
            <a:endParaRPr lang="en-US" dirty="0"/>
          </a:p>
        </p:txBody>
      </p:sp>
      <p:sp>
        <p:nvSpPr>
          <p:cNvPr id="12" name="Object 12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액션 다이어그램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8903241" y="487637"/>
            <a:ext cx="6447213" cy="8985486"/>
            <a:chOff x="8903241" y="487637"/>
            <a:chExt cx="6447213" cy="89854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3241" y="487637"/>
              <a:ext cx="6447213" cy="898548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977733" y="4776448"/>
            <a:ext cx="6480044" cy="23797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후원자 입장</a:t>
            </a:r>
          </a:p>
          <a:p>
            <a:r>
              <a:rPr lang="en-US" sz="4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프로젝트 후원하기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Sample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구현 예시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218422" y="997254"/>
            <a:ext cx="9329065" cy="8291206"/>
            <a:chOff x="6218422" y="997254"/>
            <a:chExt cx="9329065" cy="82912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8422" y="997254"/>
              <a:ext cx="9329065" cy="8291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Sample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구현 예시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228117" y="3247650"/>
            <a:ext cx="15829480" cy="6242751"/>
            <a:chOff x="1228117" y="3247650"/>
            <a:chExt cx="15829480" cy="62427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117" y="3247650"/>
              <a:ext cx="15829480" cy="6242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Sample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구현 예시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756305" y="731505"/>
            <a:ext cx="7951463" cy="8822705"/>
            <a:chOff x="6756305" y="731505"/>
            <a:chExt cx="7951463" cy="88227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6305" y="731505"/>
              <a:ext cx="7951463" cy="88227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Sample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구현 예시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4955594" y="1054571"/>
            <a:ext cx="11894754" cy="7805932"/>
            <a:chOff x="4955594" y="1054571"/>
            <a:chExt cx="11894754" cy="78059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5594" y="1054571"/>
              <a:ext cx="11894754" cy="7805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66305" y="1054571"/>
            <a:ext cx="9497143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Sample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구현 예시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3491010" y="2848047"/>
            <a:ext cx="13758705" cy="6139822"/>
            <a:chOff x="3491010" y="2848047"/>
            <a:chExt cx="13758705" cy="61398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1010" y="2848047"/>
              <a:ext cx="13758705" cy="6139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6110" y="4758517"/>
            <a:ext cx="7123384" cy="3300825"/>
            <a:chOff x="5596110" y="4758517"/>
            <a:chExt cx="7123384" cy="3300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10" y="4758517"/>
              <a:ext cx="7123384" cy="330082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254840" y="2695352"/>
            <a:ext cx="11805930" cy="25672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7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Thank you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4608643" y="4467781"/>
            <a:ext cx="9098315" cy="436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TIS TEAM PROJECT 2022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00315" y="8597476"/>
            <a:ext cx="462299" cy="462299"/>
            <a:chOff x="8000315" y="8597476"/>
            <a:chExt cx="462299" cy="462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315" y="8597476"/>
              <a:ext cx="462299" cy="46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0344" y="8597476"/>
            <a:ext cx="462299" cy="462299"/>
            <a:chOff x="8330344" y="8597476"/>
            <a:chExt cx="462299" cy="462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30344" y="8597476"/>
              <a:ext cx="462299" cy="462299"/>
              <a:chOff x="8330344" y="8597476"/>
              <a:chExt cx="462299" cy="46229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330344" y="8597476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423900" y="8691032"/>
              <a:ext cx="275186" cy="275186"/>
              <a:chOff x="8423900" y="8691032"/>
              <a:chExt cx="275186" cy="2751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23900" y="8691032"/>
                <a:ext cx="275186" cy="275186"/>
              </a:xfrm>
              <a:prstGeom prst="rect">
                <a:avLst/>
              </a:prstGeom>
            </p:spPr>
          </p:pic>
        </p:grpSp>
      </p:grpSp>
      <p:sp>
        <p:nvSpPr>
          <p:cNvPr id="18" name="Object 18"/>
          <p:cNvSpPr txBox="1"/>
          <p:nvPr/>
        </p:nvSpPr>
        <p:spPr>
          <a:xfrm>
            <a:off x="8877619" y="8626895"/>
            <a:ext cx="1884948" cy="6316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kern="0" spc="100" dirty="0">
                <a:solidFill>
                  <a:srgbClr val="494949"/>
                </a:solidFill>
                <a:latin typeface="S-Core Dream 7 ExtraBold" pitchFamily="34" charset="0"/>
                <a:cs typeface="S-Core Dream 7 ExtraBold" pitchFamily="34" charset="0"/>
              </a:rPr>
              <a:t>2조 JOY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976848" y="5352752"/>
            <a:ext cx="2060627" cy="12555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endParaRPr/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액션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다이어그램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934" y="214153"/>
            <a:ext cx="17173847" cy="9510018"/>
            <a:chOff x="555934" y="214153"/>
            <a:chExt cx="17173847" cy="95100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934" y="214153"/>
              <a:ext cx="17173847" cy="95100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2100" y="2265373"/>
            <a:ext cx="4931762" cy="4931762"/>
            <a:chOff x="3692100" y="2265373"/>
            <a:chExt cx="4931762" cy="4931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2100" y="2265373"/>
              <a:ext cx="4931762" cy="493176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3341528" y="4193509"/>
            <a:ext cx="5632906" cy="12699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300" dirty="0">
                <a:solidFill>
                  <a:srgbClr val="FFFFFF"/>
                </a:solidFill>
                <a:latin typeface="S-Core Dream 6 Bold" pitchFamily="34" charset="0"/>
                <a:cs typeface="S-Core Dream 6 Bold" pitchFamily="34" charset="0"/>
              </a:rPr>
              <a:t>크라우드 펀딩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3538129" y="5005305"/>
            <a:ext cx="5239711" cy="6245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Crowd Funding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456433" y="3399256"/>
            <a:ext cx="8316165" cy="3995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집단 지성</a:t>
            </a:r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을 활용하는 방법</a:t>
            </a:r>
          </a:p>
          <a:p>
            <a:endParaRPr lang="en-US" sz="2400" kern="0" spc="-100" dirty="0">
              <a:solidFill>
                <a:srgbClr val="494949"/>
              </a:solidFill>
              <a:latin typeface="S-Core Dream 6 Bold" pitchFamily="34" charset="0"/>
              <a:cs typeface="S-Core Dream 6 Bold" pitchFamily="34" charset="0"/>
            </a:endParaRP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창의적인 아이디어를 갖고 있으나 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자금이 부족한 창작자가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다수의 소액 투자자로부터 </a:t>
            </a:r>
          </a:p>
          <a:p>
            <a:r>
              <a:rPr lang="en-US" sz="2400" kern="0" spc="-1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펀딩을 받아 자금을 조달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14800" y="3162300"/>
            <a:ext cx="3233412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판매자</a:t>
            </a:r>
          </a:p>
          <a:p>
            <a:pPr algn="r"/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구매자</a:t>
            </a:r>
          </a:p>
          <a:p>
            <a:pPr algn="r"/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구입</a:t>
            </a:r>
          </a:p>
          <a:p>
            <a:pPr algn="r"/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상품</a:t>
            </a:r>
            <a:endParaRPr lang="en-US" sz="2400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8044306" y="3248129"/>
            <a:ext cx="1282702" cy="595437"/>
            <a:chOff x="8501506" y="3156772"/>
            <a:chExt cx="1282702" cy="5954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1506" y="3156772"/>
              <a:ext cx="1282702" cy="595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44306" y="4041710"/>
            <a:ext cx="1282702" cy="595437"/>
            <a:chOff x="8501506" y="3950353"/>
            <a:chExt cx="1282702" cy="595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1506" y="3950353"/>
              <a:ext cx="1282702" cy="595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4306" y="4908957"/>
            <a:ext cx="1282702" cy="595437"/>
            <a:chOff x="8501506" y="4817600"/>
            <a:chExt cx="1282702" cy="5954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1506" y="4817600"/>
              <a:ext cx="1282702" cy="595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4306" y="5736868"/>
            <a:ext cx="1282702" cy="595437"/>
            <a:chOff x="8501506" y="5645511"/>
            <a:chExt cx="1282702" cy="5954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1506" y="5645511"/>
              <a:ext cx="1282702" cy="59543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793943" y="3162300"/>
            <a:ext cx="5667864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창작자</a:t>
            </a:r>
          </a:p>
          <a:p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후원자, 투자자</a:t>
            </a:r>
          </a:p>
          <a:p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후원</a:t>
            </a:r>
          </a:p>
          <a:p>
            <a:r>
              <a:rPr lang="en-US" sz="5400" kern="0" spc="-2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선물, 리워드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628" y="4947464"/>
            <a:ext cx="10796516" cy="5002876"/>
            <a:chOff x="766628" y="4947464"/>
            <a:chExt cx="10796516" cy="5002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628" y="4947464"/>
              <a:ext cx="10796516" cy="5002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3592" y="-351409"/>
            <a:ext cx="5416567" cy="11200000"/>
            <a:chOff x="12513592" y="-351409"/>
            <a:chExt cx="5416567" cy="112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3592" y="-351409"/>
              <a:ext cx="5416567" cy="11200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4156190" y="2428330"/>
            <a:ext cx="4205129" cy="6350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텀블캣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4156190" y="3068943"/>
            <a:ext cx="4635623" cy="1331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텀블벅과 카피캣을 합친 이름으로,</a:t>
            </a:r>
          </a:p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텀블벅은 모티브로 제작한 </a:t>
            </a:r>
          </a:p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크라우드 펀딩 사이트입니다.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3102311" y="2399409"/>
            <a:ext cx="748432" cy="720210"/>
            <a:chOff x="13102311" y="2399409"/>
            <a:chExt cx="748432" cy="7202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02311" y="2399409"/>
              <a:ext cx="748432" cy="72021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156190" y="4655540"/>
            <a:ext cx="3861799" cy="6350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구조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4156190" y="5288829"/>
            <a:ext cx="4743440" cy="1331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창작자가 아이디어를 올리면 </a:t>
            </a:r>
          </a:p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후원자가 마음에 드는 프로젝트에 </a:t>
            </a:r>
          </a:p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후원금을 내고 선물을 받습니다.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4156190" y="6793921"/>
            <a:ext cx="3861799" cy="63504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kern="0" spc="-100" dirty="0">
                <a:solidFill>
                  <a:srgbClr val="FFFFFF"/>
                </a:solidFill>
                <a:latin typeface="S-Core Dream 5 Medium" pitchFamily="34" charset="0"/>
                <a:cs typeface="S-Core Dream 5 Medium" pitchFamily="34" charset="0"/>
              </a:rPr>
              <a:t>제작동기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4156190" y="7427210"/>
            <a:ext cx="4765003" cy="13313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사용자 인터페이스가 갖추어야 할 </a:t>
            </a:r>
          </a:p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CRUD 기능이 잘 표현되는 </a:t>
            </a:r>
          </a:p>
          <a:p>
            <a:r>
              <a:rPr lang="en-US" sz="1600" kern="0" spc="-100" dirty="0">
                <a:solidFill>
                  <a:srgbClr val="FFFFFF"/>
                </a:solidFill>
                <a:latin typeface="S-Core Dream 3 Light" pitchFamily="34" charset="0"/>
                <a:cs typeface="S-Core Dream 3 Light" pitchFamily="34" charset="0"/>
              </a:rPr>
              <a:t>사이트라고 생각해 선정했습니다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3157534" y="4639746"/>
            <a:ext cx="637987" cy="744195"/>
            <a:chOff x="13157534" y="4639746"/>
            <a:chExt cx="637987" cy="7441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57534" y="4639746"/>
              <a:ext cx="637987" cy="7441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6727" y="6811243"/>
            <a:ext cx="699600" cy="714621"/>
            <a:chOff x="13126727" y="6811243"/>
            <a:chExt cx="699600" cy="7146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26727" y="6811243"/>
              <a:ext cx="699600" cy="71462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66305" y="4309286"/>
            <a:ext cx="12872512" cy="536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Tumblbug + Copycat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194880" y="3764511"/>
            <a:ext cx="582263" cy="384000"/>
            <a:chOff x="1194880" y="3764511"/>
            <a:chExt cx="582263" cy="38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880" y="3764511"/>
              <a:ext cx="582263" cy="384000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66305" y="1937752"/>
            <a:ext cx="9497143" cy="2533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About </a:t>
            </a:r>
          </a:p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TUMBLCAT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19048" y="828031"/>
            <a:ext cx="7548612" cy="2782835"/>
            <a:chOff x="9619048" y="828031"/>
            <a:chExt cx="7548612" cy="2782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048" y="828031"/>
              <a:ext cx="7548612" cy="2782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018" y="3988788"/>
            <a:ext cx="3173850" cy="4758505"/>
            <a:chOff x="4026018" y="3988788"/>
            <a:chExt cx="3173850" cy="47585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26018" y="3988788"/>
              <a:ext cx="3173850" cy="4754810"/>
              <a:chOff x="4026018" y="3988788"/>
              <a:chExt cx="3173850" cy="4754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26018" y="3988788"/>
                <a:ext cx="3173850" cy="4754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26018" y="6370677"/>
              <a:ext cx="3168821" cy="2376616"/>
              <a:chOff x="4026018" y="6370677"/>
              <a:chExt cx="3168821" cy="23766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26018" y="6370677"/>
                <a:ext cx="3168821" cy="237661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99642" y="3988788"/>
            <a:ext cx="3176317" cy="4758505"/>
            <a:chOff x="499642" y="3988788"/>
            <a:chExt cx="3176317" cy="47585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9642" y="3988788"/>
              <a:ext cx="3176317" cy="4758505"/>
              <a:chOff x="499642" y="3988788"/>
              <a:chExt cx="3176317" cy="47585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9642" y="3988788"/>
                <a:ext cx="3176317" cy="47585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9642" y="3988788"/>
              <a:ext cx="3176022" cy="2382017"/>
              <a:chOff x="499642" y="3988788"/>
              <a:chExt cx="3176022" cy="238201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9642" y="3988788"/>
                <a:ext cx="3176022" cy="23820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84943" y="6908267"/>
            <a:ext cx="2405713" cy="1124201"/>
            <a:chOff x="884943" y="6908267"/>
            <a:chExt cx="2405713" cy="1124201"/>
          </a:xfrm>
        </p:grpSpPr>
        <p:sp>
          <p:nvSpPr>
            <p:cNvPr id="22" name="Object 22"/>
            <p:cNvSpPr txBox="1"/>
            <p:nvPr/>
          </p:nvSpPr>
          <p:spPr>
            <a:xfrm>
              <a:off x="884943" y="7567676"/>
              <a:ext cx="3577056" cy="6971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테이블 설계</a:t>
              </a:r>
            </a:p>
            <a:p>
              <a:r>
                <a:rPr lang="en-US" sz="13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프로젝트 만들기 페이지 제작</a:t>
              </a:r>
              <a:endParaRPr lang="en-US" dirty="0"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884943" y="7048771"/>
              <a:ext cx="1546066" cy="486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정시원</a:t>
              </a:r>
              <a:endParaRPr lang="en-US"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884943" y="6858161"/>
              <a:ext cx="2578498" cy="300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2조</a:t>
              </a:r>
              <a:endParaRPr lang="en-US" dirty="0"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1571657" y="7187385"/>
              <a:ext cx="2578498" cy="2878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조장</a:t>
              </a:r>
              <a:endParaRPr lang="en-US" dirty="0"/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7571442" y="3988788"/>
            <a:ext cx="3176317" cy="4758505"/>
            <a:chOff x="7571442" y="3988788"/>
            <a:chExt cx="3176317" cy="47585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571442" y="3988788"/>
              <a:ext cx="3176317" cy="4758505"/>
              <a:chOff x="7571442" y="3988788"/>
              <a:chExt cx="3176317" cy="475850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1442" y="3988788"/>
                <a:ext cx="3176317" cy="475850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571736" y="3988788"/>
              <a:ext cx="3176022" cy="2382017"/>
              <a:chOff x="7571736" y="3988788"/>
              <a:chExt cx="3176022" cy="238201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71736" y="3988788"/>
                <a:ext cx="3176022" cy="2382017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1084685" y="3988788"/>
            <a:ext cx="3173850" cy="4758505"/>
            <a:chOff x="11084685" y="3988788"/>
            <a:chExt cx="3173850" cy="475850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084685" y="3988788"/>
              <a:ext cx="3173850" cy="4754810"/>
              <a:chOff x="11084685" y="3988788"/>
              <a:chExt cx="3173850" cy="475481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84685" y="3988788"/>
                <a:ext cx="3173850" cy="475481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084979" y="6367126"/>
              <a:ext cx="3173556" cy="2380167"/>
              <a:chOff x="11084979" y="6367126"/>
              <a:chExt cx="3173556" cy="238016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84979" y="6367126"/>
                <a:ext cx="3173556" cy="2380167"/>
              </a:xfrm>
              <a:prstGeom prst="rect">
                <a:avLst/>
              </a:prstGeom>
            </p:spPr>
          </p:pic>
        </p:grpSp>
      </p:grpSp>
      <p:sp>
        <p:nvSpPr>
          <p:cNvPr id="43" name="Object 43"/>
          <p:cNvSpPr txBox="1"/>
          <p:nvPr/>
        </p:nvSpPr>
        <p:spPr>
          <a:xfrm>
            <a:off x="1166308" y="1054567"/>
            <a:ext cx="9497143" cy="14500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Our Team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166305" y="2490095"/>
            <a:ext cx="12206716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JOY 팀에 대해 소개합니다.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7956743" y="6912533"/>
            <a:ext cx="2405713" cy="880433"/>
            <a:chOff x="7956743" y="6912533"/>
            <a:chExt cx="2405713" cy="880433"/>
          </a:xfrm>
        </p:grpSpPr>
        <p:sp>
          <p:nvSpPr>
            <p:cNvPr id="49" name="Object 49"/>
            <p:cNvSpPr txBox="1"/>
            <p:nvPr/>
          </p:nvSpPr>
          <p:spPr>
            <a:xfrm>
              <a:off x="7956743" y="7567676"/>
              <a:ext cx="3577056" cy="33793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로그인 및 회원가입 페이지 제작</a:t>
              </a:r>
              <a:endParaRPr lang="en-US" dirty="0"/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7956743" y="7048771"/>
              <a:ext cx="1546066" cy="486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윤현지</a:t>
              </a:r>
              <a:endParaRPr lang="en-US" dirty="0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7956743" y="6864566"/>
              <a:ext cx="2578498" cy="2878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2조</a:t>
              </a:r>
              <a:endParaRPr lang="en-US" dirty="0"/>
            </a:p>
          </p:txBody>
        </p:sp>
        <p:sp>
          <p:nvSpPr>
            <p:cNvPr id="52" name="Object 52"/>
            <p:cNvSpPr txBox="1"/>
            <p:nvPr/>
          </p:nvSpPr>
          <p:spPr>
            <a:xfrm>
              <a:off x="8643457" y="7187387"/>
              <a:ext cx="2578498" cy="2878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조원</a:t>
              </a:r>
              <a:endParaRPr lang="en-US" dirty="0"/>
            </a:p>
          </p:txBody>
        </p:sp>
      </p:grpSp>
      <p:grpSp>
        <p:nvGrpSpPr>
          <p:cNvPr id="1017" name="그룹 1017"/>
          <p:cNvGrpSpPr/>
          <p:nvPr/>
        </p:nvGrpSpPr>
        <p:grpSpPr>
          <a:xfrm>
            <a:off x="4411019" y="4527552"/>
            <a:ext cx="2403845" cy="1119049"/>
            <a:chOff x="4411019" y="4527552"/>
            <a:chExt cx="2403845" cy="1119049"/>
          </a:xfrm>
        </p:grpSpPr>
        <p:sp>
          <p:nvSpPr>
            <p:cNvPr id="55" name="Object 55"/>
            <p:cNvSpPr txBox="1"/>
            <p:nvPr/>
          </p:nvSpPr>
          <p:spPr>
            <a:xfrm>
              <a:off x="4411019" y="5182171"/>
              <a:ext cx="3574279" cy="696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아이디어 제공</a:t>
              </a:r>
            </a:p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메인 페이지 제작</a:t>
              </a:r>
              <a:endParaRPr lang="en-US" dirty="0"/>
            </a:p>
          </p:txBody>
        </p:sp>
        <p:sp>
          <p:nvSpPr>
            <p:cNvPr id="56" name="Object 56"/>
            <p:cNvSpPr txBox="1"/>
            <p:nvPr/>
          </p:nvSpPr>
          <p:spPr>
            <a:xfrm>
              <a:off x="4411019" y="4663514"/>
              <a:ext cx="1544865" cy="4864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허이진</a:t>
              </a:r>
              <a:endParaRPr lang="en-US" dirty="0"/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4411019" y="4479622"/>
              <a:ext cx="2576496" cy="287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2조</a:t>
              </a:r>
              <a:endParaRPr lang="en-US" dirty="0"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5097200" y="4802180"/>
              <a:ext cx="2576496" cy="287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조원</a:t>
              </a:r>
              <a:endParaRPr lang="en-US" dirty="0"/>
            </a:p>
          </p:txBody>
        </p:sp>
      </p:grpSp>
      <p:grpSp>
        <p:nvGrpSpPr>
          <p:cNvPr id="1018" name="그룹 1018"/>
          <p:cNvGrpSpPr/>
          <p:nvPr/>
        </p:nvGrpSpPr>
        <p:grpSpPr>
          <a:xfrm>
            <a:off x="11469714" y="4527552"/>
            <a:ext cx="2403855" cy="1119049"/>
            <a:chOff x="11469714" y="4527552"/>
            <a:chExt cx="2403855" cy="1119049"/>
          </a:xfrm>
        </p:grpSpPr>
        <p:sp>
          <p:nvSpPr>
            <p:cNvPr id="61" name="Object 61"/>
            <p:cNvSpPr txBox="1"/>
            <p:nvPr/>
          </p:nvSpPr>
          <p:spPr>
            <a:xfrm>
              <a:off x="11469714" y="5182171"/>
              <a:ext cx="3574279" cy="69664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프로젝트 후원 페이지 제작</a:t>
              </a:r>
            </a:p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프로필 페이지 제작</a:t>
              </a:r>
              <a:endParaRPr lang="en-US" dirty="0"/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11469714" y="4663514"/>
              <a:ext cx="1544865" cy="48640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김재훈</a:t>
              </a:r>
              <a:endParaRPr lang="en-US" dirty="0"/>
            </a:p>
          </p:txBody>
        </p:sp>
        <p:sp>
          <p:nvSpPr>
            <p:cNvPr id="63" name="Object 63"/>
            <p:cNvSpPr txBox="1"/>
            <p:nvPr/>
          </p:nvSpPr>
          <p:spPr>
            <a:xfrm>
              <a:off x="11469714" y="4479622"/>
              <a:ext cx="2576496" cy="287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2조</a:t>
              </a:r>
              <a:endParaRPr lang="en-US" dirty="0"/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12155905" y="4802180"/>
              <a:ext cx="2576496" cy="287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조원</a:t>
              </a:r>
              <a:endParaRPr lang="en-US" dirty="0"/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14626680" y="3996407"/>
            <a:ext cx="3176317" cy="4758505"/>
            <a:chOff x="14626680" y="3996407"/>
            <a:chExt cx="3176317" cy="4758505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4626680" y="3996407"/>
              <a:ext cx="3176317" cy="4758505"/>
              <a:chOff x="14626680" y="3996407"/>
              <a:chExt cx="3176317" cy="475850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6680" y="3996407"/>
                <a:ext cx="3176317" cy="475850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4626975" y="3996407"/>
              <a:ext cx="3176022" cy="2382017"/>
              <a:chOff x="14626975" y="3996407"/>
              <a:chExt cx="3176022" cy="2382017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6975" y="3996407"/>
                <a:ext cx="3176022" cy="2382017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15012000" y="6920152"/>
            <a:ext cx="2405665" cy="1119934"/>
            <a:chOff x="15012000" y="6920152"/>
            <a:chExt cx="2405665" cy="1119934"/>
          </a:xfrm>
        </p:grpSpPr>
        <p:sp>
          <p:nvSpPr>
            <p:cNvPr id="75" name="Object 75"/>
            <p:cNvSpPr txBox="1"/>
            <p:nvPr/>
          </p:nvSpPr>
          <p:spPr>
            <a:xfrm>
              <a:off x="15012000" y="7575295"/>
              <a:ext cx="3577056" cy="6971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공용 header, footer 제작</a:t>
              </a:r>
            </a:p>
            <a:p>
              <a:r>
                <a:rPr lang="en-US" sz="1300" kern="0" spc="-100" dirty="0">
                  <a:solidFill>
                    <a:srgbClr val="FFFFFF"/>
                  </a:solidFill>
                  <a:latin typeface="S-Core Dream 3 Light" pitchFamily="34" charset="0"/>
                  <a:cs typeface="S-Core Dream 3 Light" pitchFamily="34" charset="0"/>
                </a:rPr>
                <a:t>- 알림 페이지 제작</a:t>
              </a:r>
              <a:endParaRPr lang="en-US" dirty="0"/>
            </a:p>
          </p:txBody>
        </p:sp>
        <p:sp>
          <p:nvSpPr>
            <p:cNvPr id="76" name="Object 76"/>
            <p:cNvSpPr txBox="1"/>
            <p:nvPr/>
          </p:nvSpPr>
          <p:spPr>
            <a:xfrm>
              <a:off x="15012000" y="7056390"/>
              <a:ext cx="1546066" cy="4864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800" kern="0" spc="-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이선영</a:t>
              </a:r>
              <a:endParaRPr lang="en-US" dirty="0"/>
            </a:p>
          </p:txBody>
        </p:sp>
        <p:sp>
          <p:nvSpPr>
            <p:cNvPr id="77" name="Object 77"/>
            <p:cNvSpPr txBox="1"/>
            <p:nvPr/>
          </p:nvSpPr>
          <p:spPr>
            <a:xfrm>
              <a:off x="15012000" y="6872185"/>
              <a:ext cx="2578498" cy="2878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2조</a:t>
              </a:r>
              <a:endParaRPr lang="en-US" dirty="0"/>
            </a:p>
          </p:txBody>
        </p:sp>
        <p:sp>
          <p:nvSpPr>
            <p:cNvPr id="78" name="Object 78"/>
            <p:cNvSpPr txBox="1"/>
            <p:nvPr/>
          </p:nvSpPr>
          <p:spPr>
            <a:xfrm>
              <a:off x="15698667" y="7195004"/>
              <a:ext cx="2578498" cy="2878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solidFill>
                    <a:srgbClr val="FFFFFF"/>
                  </a:solidFill>
                  <a:latin typeface="S-Core Dream 5 Medium" pitchFamily="34" charset="0"/>
                  <a:cs typeface="S-Core Dream 5 Medium" pitchFamily="34" charset="0"/>
                </a:rPr>
                <a:t>조원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5714" y="-263940"/>
            <a:ext cx="6320000" cy="12035844"/>
            <a:chOff x="11965714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5714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445687"/>
            <a:ext cx="13590926" cy="9498413"/>
            <a:chOff x="412516" y="393651"/>
            <a:chExt cx="13590926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31283" y="-4303891"/>
              <a:ext cx="27181853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516" y="393651"/>
              <a:ext cx="13590926" cy="949841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66305" y="1054571"/>
            <a:ext cx="11008369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Development tools &amp; env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개발 툴 환경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F48973-1C8B-BE74-DD72-B501694D0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40" y="3207770"/>
            <a:ext cx="1610810" cy="1610810"/>
          </a:xfrm>
          <a:prstGeom prst="rect">
            <a:avLst/>
          </a:prstGeom>
        </p:spPr>
      </p:pic>
      <p:pic>
        <p:nvPicPr>
          <p:cNvPr id="8" name="그림 7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3E4EB20B-5B59-809A-72D5-C98A1E795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10" y="4774761"/>
            <a:ext cx="1158577" cy="16108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29593C-CE7B-F80A-63DB-9251E40D4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39" y="5376764"/>
            <a:ext cx="3262406" cy="1139187"/>
          </a:xfrm>
          <a:prstGeom prst="rect">
            <a:avLst/>
          </a:prstGeom>
        </p:spPr>
      </p:pic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F17929D-5C25-0661-47B0-B5836CB4D5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226" y="3441860"/>
            <a:ext cx="1205953" cy="1610808"/>
          </a:xfrm>
          <a:prstGeom prst="rect">
            <a:avLst/>
          </a:prstGeom>
        </p:spPr>
      </p:pic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3D5E6E39-EE2F-518F-CBE3-82CA1C1AA6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36" y="3262784"/>
            <a:ext cx="1205953" cy="1610808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E76BD7CA-BFC4-4FAD-D604-EEC95A16C8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78" y="7172445"/>
            <a:ext cx="2837056" cy="96637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8C7D82-BE0C-54A8-B5C7-E2F8096A97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716" y="3960447"/>
            <a:ext cx="3441339" cy="1661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466CD5A-F40E-5064-0827-8855EE5E67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6549414"/>
            <a:ext cx="3334909" cy="1744023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F14AA6BF-89E5-5330-F7AC-E23E0961D2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47" y="7188946"/>
            <a:ext cx="2587149" cy="949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5714" y="-263940"/>
            <a:ext cx="6320000" cy="12035844"/>
            <a:chOff x="11965714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5714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3590926" cy="9498413"/>
            <a:chOff x="412516" y="393651"/>
            <a:chExt cx="13590926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31283" y="-4303891"/>
              <a:ext cx="27181853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516" y="393651"/>
              <a:ext cx="13590926" cy="949841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66305" y="1054571"/>
            <a:ext cx="11152947" cy="1336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kern="0" spc="-200" dirty="0">
                <a:solidFill>
                  <a:srgbClr val="E52827"/>
                </a:solidFill>
                <a:latin typeface="netmarble Bold" pitchFamily="34" charset="0"/>
                <a:cs typeface="netmarble Bold" pitchFamily="34" charset="0"/>
              </a:rPr>
              <a:t>Development tools &amp; env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9571" y="2477886"/>
            <a:ext cx="8350100" cy="5552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-100" dirty="0">
                <a:solidFill>
                  <a:srgbClr val="494949"/>
                </a:solidFill>
                <a:latin typeface="S-Core Dream 3 Light" pitchFamily="34" charset="0"/>
                <a:cs typeface="S-Core Dream 3 Light" pitchFamily="34" charset="0"/>
              </a:rPr>
              <a:t>개발 툴 환경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3136071" y="3014859"/>
            <a:ext cx="12215725" cy="82173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900" kern="0" spc="-3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HTML, CSS, JavaScript</a:t>
            </a:r>
          </a:p>
          <a:p>
            <a:r>
              <a:rPr lang="en-US" sz="4900" kern="0" spc="-3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BootStrap 5</a:t>
            </a:r>
          </a:p>
          <a:p>
            <a:r>
              <a:rPr lang="en-US" sz="4900" kern="0" spc="-3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MySQL</a:t>
            </a:r>
          </a:p>
          <a:p>
            <a:r>
              <a:rPr lang="en-US" sz="4900" kern="0" spc="-3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Spring (Spring Boot 2.7.3)</a:t>
            </a:r>
          </a:p>
          <a:p>
            <a:r>
              <a:rPr lang="en-US" sz="4900" kern="0" spc="-3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Gradle</a:t>
            </a:r>
          </a:p>
          <a:p>
            <a:r>
              <a:rPr lang="en-US" sz="4900" kern="0" spc="-300" dirty="0">
                <a:solidFill>
                  <a:srgbClr val="494949"/>
                </a:solidFill>
                <a:latin typeface="S-Core Dream 6 Bold" pitchFamily="34" charset="0"/>
                <a:cs typeface="S-Core Dream 6 Bold" pitchFamily="34" charset="0"/>
              </a:rPr>
              <a:t>- Thymeleaf or Mustache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452</Words>
  <Application>Microsoft Office PowerPoint</Application>
  <PresentationFormat>사용자 지정</PresentationFormat>
  <Paragraphs>166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netmarble Bold</vt:lpstr>
      <vt:lpstr>S-Core Dream 3 Light</vt:lpstr>
      <vt:lpstr>S-Core Dream 5 Medium</vt:lpstr>
      <vt:lpstr>S-Core Dream 6 Bold</vt:lpstr>
      <vt:lpstr>S-Core Dream 7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 w</cp:lastModifiedBy>
  <cp:revision>1</cp:revision>
  <dcterms:created xsi:type="dcterms:W3CDTF">2022-09-04T19:16:21Z</dcterms:created>
  <dcterms:modified xsi:type="dcterms:W3CDTF">2022-09-05T04:55:13Z</dcterms:modified>
</cp:coreProperties>
</file>